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2" r:id="rId4"/>
    <p:sldId id="260" r:id="rId5"/>
    <p:sldId id="263" r:id="rId6"/>
    <p:sldId id="265" r:id="rId7"/>
    <p:sldId id="266" r:id="rId8"/>
    <p:sldId id="270" r:id="rId9"/>
    <p:sldId id="271" r:id="rId10"/>
    <p:sldId id="272" r:id="rId11"/>
    <p:sldId id="273" r:id="rId12"/>
    <p:sldId id="274" r:id="rId13"/>
    <p:sldId id="269" r:id="rId14"/>
    <p:sldId id="277" r:id="rId15"/>
    <p:sldId id="278" r:id="rId16"/>
    <p:sldId id="276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5"/>
    <p:restoredTop sz="96266"/>
  </p:normalViewPr>
  <p:slideViewPr>
    <p:cSldViewPr snapToGrid="0">
      <p:cViewPr varScale="1">
        <p:scale>
          <a:sx n="121" d="100"/>
          <a:sy n="121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C4D95-906E-1B42-9A10-C67C6CDC2C68}" type="datetimeFigureOut">
              <a:rPr lang="en-CH" smtClean="0"/>
              <a:t>21.08.25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8424A-0F21-4E4F-A9BA-F28A475F3F0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63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424A-0F21-4E4F-A9BA-F28A475F3F02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895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424A-0F21-4E4F-A9BA-F28A475F3F02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130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424A-0F21-4E4F-A9BA-F28A475F3F02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789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424A-0F21-4E4F-A9BA-F28A475F3F02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886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8B4E-A2A7-81D8-DA8B-A5AF0CBF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B443F-58BD-62AE-642A-E5D6B0FBE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249A6-8350-4AD4-BC4B-4F98AC5F9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52E9F-EE36-D6DF-A4E7-9DF98DBFA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8424A-0F21-4E4F-A9BA-F28A475F3F02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21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3B6-ADE1-7A94-3642-07022588B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B1D78-424E-7C0C-6CC7-E4FC4695F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83B19-C3BB-AC7A-3820-37C49A0E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6231-0624-184A-8BF2-EA097291619C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AE01B-9A1E-4141-F966-6D4C2A22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AAE1-D2C7-3140-7637-94852CEB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73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08AA-C574-41EB-2CAF-6A9A819E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CE47-8076-DA55-D3D4-C6BF85165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E0D9-7D8C-8D5C-E04C-803A3309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019E-0E0C-B648-AA5A-392FABA40F46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3F5BB-34A8-BAB3-9E1B-8C1795E3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828EB-7DBF-1D2D-6569-DE5A223E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2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01BD10-268F-80CB-7FF1-0A19D4C7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3B6F9-58DB-87DE-10D1-A474998D9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2E6A8-6785-7234-0860-CD9A0C28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B595-2D4D-CF45-999E-5909E1D9056E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D8D1-D04E-EE44-7610-F09D11D1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48AB-AB14-D94C-E070-F785E182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072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065B-0579-90FC-A409-E11B98F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F70F6-E848-CF35-9F7E-90E29E07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B36B-4E19-A61B-B3F0-CBE1D265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E533E-3E95-C645-9766-B79796C3C488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31E5B-2826-5DC2-F0C7-BA53FA11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F3C00-9024-092E-D142-AD3DE389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32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AA20-50A1-1B05-9ECF-4F6810C5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56AD6-438A-2F84-A3D7-96774ED1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2F558-5003-FAB4-675C-B7CB30B0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B06BD-84F9-1B4A-8D42-6AF3B13CC477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2A334-B73C-BE2F-F1B5-4B7314E5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6308-50B5-2DD4-BB3F-165AC0AE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984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8F4B-B6CC-52BE-A338-02C194A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0A13-AB9D-9339-50E7-414F5C233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53E81-2827-5079-1996-30237F56B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69040-EA09-BB3A-8445-746BAB53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D201B-3342-5847-AA24-4479FCCC00E9}" type="datetime1">
              <a:rPr lang="de-CH" smtClean="0"/>
              <a:t>21.08.25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8D90-4D1F-5B79-C0BA-221D4AEB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1587F-048A-89A8-99D8-A9DCBC2C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836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0A68-0658-94CF-BF3C-A2E020F1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D2D6-7382-60E7-7990-4D3F5548C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AE1AB-0DBE-C8CA-7FE9-825272B6A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4A9C9-1FFD-5E06-0AC3-2D97B2F78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4BDE9-8FB0-DBE5-630C-C7DA98342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30E17-D4CA-9E46-484F-19F9BB02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93FC-4A9C-7A41-9069-DC9DD4275177}" type="datetime1">
              <a:rPr lang="de-CH" smtClean="0"/>
              <a:t>21.08.25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D25F3-770A-52D8-3A60-39F0F7D1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5FCA7-F698-FF08-FEF3-5F7DC113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131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0651-6CE4-AF55-C757-1F545A90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4887F-C24A-C99A-32E8-684195E1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5898-62AB-5447-94D9-056A98BD91D2}" type="datetime1">
              <a:rPr lang="de-CH" smtClean="0"/>
              <a:t>21.08.25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B5036-084E-35BE-0D8A-3505282D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B223C-0EA7-4E9D-EF05-FA859F29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806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6409D-39C2-9412-CF83-A4A1CF90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DF2F-E700-EE4B-AC56-1FA9E7C8CDDF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1ACDA-D98E-54EA-73C5-B317598B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3FEA0-79E6-0066-56EC-92D89B3C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442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4422-FCC2-0018-96C1-13FF2312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A990-8641-3BFB-BF13-FB862870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00E9-7089-E0CE-3F8A-A6849C332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0E2EF-AE62-C51E-0612-B28A8607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737A-EF91-EE40-86DC-2842EBB2642E}" type="datetime1">
              <a:rPr lang="de-CH" smtClean="0"/>
              <a:t>21.08.25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3AF9F-897F-C78F-B9D1-311D6B35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27680-451C-CE0A-F572-051E0F76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549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5A6A-04A8-95E0-327C-3E345EBB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F1DA6-84F8-C54D-692D-2EF6F6BBA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7D77F-1852-F52E-E1DD-F423A0B16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4C4C9-D607-9ED1-0ED9-DE69D41A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74191-A390-E841-9AA7-F4631E32589E}" type="datetime1">
              <a:rPr lang="de-CH" smtClean="0"/>
              <a:t>21.08.25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A1A0-BEBE-F963-B46A-2E5F0744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908A9-535A-9028-5FC6-A330D119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868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13BBD-08C5-81BB-4019-5FDAEAF5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F4680-55F8-0541-DB3E-66A78ED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A8270-6431-19B1-1974-0684A9C3D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6FCB9-D915-914C-BE75-EB2EDBFB5D28}" type="datetime1">
              <a:rPr lang="de-CH" smtClean="0"/>
              <a:t>21.08.25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B326D-ACB0-9902-AB95-467778EB9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8021-36C7-22B7-EA3B-0602A125D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F0C464-7AB7-9E47-A877-06DF3B466D2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960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AE62-FBD3-5045-0F5D-CD6B63FA8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3sided Pyramid @ PAPYRUS </a:t>
            </a:r>
            <a:r>
              <a:rPr lang="en-CH" sz="3000" dirty="0"/>
              <a:t>Run 5th-9th August</a:t>
            </a:r>
            <a:br>
              <a:rPr lang="en-CH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CH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8th August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44AAC-5232-F028-DB86-AB365AC5ED27}"/>
              </a:ext>
            </a:extLst>
          </p:cNvPr>
          <p:cNvSpPr txBox="1"/>
          <p:nvPr/>
        </p:nvSpPr>
        <p:spPr>
          <a:xfrm>
            <a:off x="5043357" y="4742822"/>
            <a:ext cx="170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Muskan Shinde</a:t>
            </a:r>
          </a:p>
        </p:txBody>
      </p:sp>
    </p:spTree>
    <p:extLst>
      <p:ext uri="{BB962C8B-B14F-4D97-AF65-F5344CB8AC3E}">
        <p14:creationId xmlns:p14="http://schemas.microsoft.com/office/powerpoint/2010/main" val="103127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B1F52-1EEC-6D9F-F858-48AC1991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CD9C-AEBC-6B40-ABFF-28C1CB67752E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A7805-9463-972E-16AF-FE33BF82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10</a:t>
            </a:fld>
            <a:endParaRPr lang="en-CH"/>
          </a:p>
        </p:txBody>
      </p:sp>
      <p:pic>
        <p:nvPicPr>
          <p:cNvPr id="5" name="Picture 4" descr="A graph with orange and black lines&#10;&#10;Description automatically generated">
            <a:extLst>
              <a:ext uri="{FF2B5EF4-FFF2-40B4-BE49-F238E27FC236}">
                <a16:creationId xmlns:a16="http://schemas.microsoft.com/office/drawing/2014/main" id="{D18694B3-B07F-2D10-F6B2-C5A190AF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1248899"/>
            <a:ext cx="11806517" cy="3541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D3B14-F91B-36DD-E1B9-7B2C3797A7C3}"/>
              </a:ext>
            </a:extLst>
          </p:cNvPr>
          <p:cNvSpPr txBox="1"/>
          <p:nvPr/>
        </p:nvSpPr>
        <p:spPr>
          <a:xfrm>
            <a:off x="4146205" y="459823"/>
            <a:ext cx="501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RMS residual modes measured by the pyramid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AD0C8-03F0-B1BB-D92A-F47C0914112D}"/>
              </a:ext>
            </a:extLst>
          </p:cNvPr>
          <p:cNvSpPr txBox="1"/>
          <p:nvPr/>
        </p:nvSpPr>
        <p:spPr>
          <a:xfrm>
            <a:off x="2990279" y="4971845"/>
            <a:ext cx="7784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Why are the rms residual of the 3-sided pyramid higher than 4-sided pyramid?</a:t>
            </a:r>
          </a:p>
          <a:p>
            <a:r>
              <a:rPr lang="en-CH" dirty="0"/>
              <a:t>4-sided pyramid is underperforming and what see are not true residuals</a:t>
            </a:r>
          </a:p>
          <a:p>
            <a:pPr marL="285750" indent="-285750">
              <a:buFontTx/>
              <a:buChar char="-"/>
            </a:pPr>
            <a:r>
              <a:rPr lang="en-GB" dirty="0"/>
              <a:t>Calibration used was with modulation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Loop gain not set according to compensate optical gains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8828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2B499-A039-F785-7D9D-445C8B3A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6FF1D-799C-A5D6-D764-BCCDC8F7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6188A-5594-B443-A501-32C8E82679D1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B3481-645C-1C75-9D33-229E43F8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11</a:t>
            </a:fld>
            <a:endParaRPr lang="en-CH"/>
          </a:p>
        </p:txBody>
      </p:sp>
      <p:pic>
        <p:nvPicPr>
          <p:cNvPr id="10" name="Picture 9" descr="A group of images of a group of dots&#10;&#10;Description automatically generated with medium confidence">
            <a:extLst>
              <a:ext uri="{FF2B5EF4-FFF2-40B4-BE49-F238E27FC236}">
                <a16:creationId xmlns:a16="http://schemas.microsoft.com/office/drawing/2014/main" id="{7A17752F-E1B1-A129-F728-5BE33938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2" y="285287"/>
            <a:ext cx="11475200" cy="645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77BAD-0BE7-079C-2C3E-B07DDF9392A5}"/>
              </a:ext>
            </a:extLst>
          </p:cNvPr>
          <p:cNvSpPr txBox="1"/>
          <p:nvPr/>
        </p:nvSpPr>
        <p:spPr>
          <a:xfrm>
            <a:off x="346006" y="981642"/>
            <a:ext cx="2555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Closing loop </a:t>
            </a:r>
          </a:p>
          <a:p>
            <a:pPr algn="ctr"/>
            <a:r>
              <a:rPr lang="en-CH" b="1" dirty="0"/>
              <a:t>on injected turbulence</a:t>
            </a:r>
          </a:p>
          <a:p>
            <a:pPr algn="ctr"/>
            <a:r>
              <a:rPr lang="en-CH" b="1" dirty="0"/>
              <a:t>@ 1000Hz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0EDCC-ACB5-E8EE-1F6A-B5974C1E3C4D}"/>
              </a:ext>
            </a:extLst>
          </p:cNvPr>
          <p:cNvSpPr txBox="1"/>
          <p:nvPr/>
        </p:nvSpPr>
        <p:spPr>
          <a:xfrm>
            <a:off x="388325" y="2933390"/>
            <a:ext cx="2553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Turbulence speed: 500 Hz</a:t>
            </a:r>
          </a:p>
          <a:p>
            <a:r>
              <a:rPr lang="en-CH" sz="1600" dirty="0"/>
              <a:t>3s pyramid speed: 1000 Hz</a:t>
            </a:r>
          </a:p>
          <a:p>
            <a:r>
              <a:rPr lang="en-CH" sz="1600" dirty="0"/>
              <a:t>4s pyramid speed: 500Hz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5119D-1399-E48F-9525-CDD2F17A2A3B}"/>
              </a:ext>
            </a:extLst>
          </p:cNvPr>
          <p:cNvSpPr txBox="1"/>
          <p:nvPr/>
        </p:nvSpPr>
        <p:spPr>
          <a:xfrm>
            <a:off x="346006" y="4496935"/>
            <a:ext cx="2921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W</a:t>
            </a:r>
            <a:r>
              <a:rPr lang="en-CH" dirty="0"/>
              <a:t>hat is 500 Hz turbulence?</a:t>
            </a:r>
          </a:p>
          <a:p>
            <a:r>
              <a:rPr lang="en-CH" dirty="0"/>
              <a:t>- Is 3s Pyramid at 1000Hz observing the same frame twice?</a:t>
            </a:r>
          </a:p>
        </p:txBody>
      </p:sp>
    </p:spTree>
    <p:extLst>
      <p:ext uri="{BB962C8B-B14F-4D97-AF65-F5344CB8AC3E}">
        <p14:creationId xmlns:p14="http://schemas.microsoft.com/office/powerpoint/2010/main" val="404500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8813D-26CA-6453-9A49-3881BBD4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1D46-023B-1849-888A-998A6EE7267A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F3158-7393-1133-73AD-3682ACFA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12</a:t>
            </a:fld>
            <a:endParaRPr lang="en-C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663FF-8B6F-B095-7280-EBFFE0C72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603056"/>
              </p:ext>
            </p:extLst>
          </p:nvPr>
        </p:nvGraphicFramePr>
        <p:xfrm>
          <a:off x="2080679" y="2153607"/>
          <a:ext cx="8030640" cy="1828800"/>
        </p:xfrm>
        <a:graphic>
          <a:graphicData uri="http://schemas.openxmlformats.org/drawingml/2006/table">
            <a:tbl>
              <a:tblPr/>
              <a:tblGrid>
                <a:gridCol w="1157198">
                  <a:extLst>
                    <a:ext uri="{9D8B030D-6E8A-4147-A177-3AD203B41FA5}">
                      <a16:colId xmlns:a16="http://schemas.microsoft.com/office/drawing/2014/main" val="1728442187"/>
                    </a:ext>
                  </a:extLst>
                </a:gridCol>
                <a:gridCol w="1225678">
                  <a:extLst>
                    <a:ext uri="{9D8B030D-6E8A-4147-A177-3AD203B41FA5}">
                      <a16:colId xmlns:a16="http://schemas.microsoft.com/office/drawing/2014/main" val="2569920267"/>
                    </a:ext>
                  </a:extLst>
                </a:gridCol>
                <a:gridCol w="1882588">
                  <a:extLst>
                    <a:ext uri="{9D8B030D-6E8A-4147-A177-3AD203B41FA5}">
                      <a16:colId xmlns:a16="http://schemas.microsoft.com/office/drawing/2014/main" val="2329588129"/>
                    </a:ext>
                  </a:extLst>
                </a:gridCol>
                <a:gridCol w="1882588">
                  <a:extLst>
                    <a:ext uri="{9D8B030D-6E8A-4147-A177-3AD203B41FA5}">
                      <a16:colId xmlns:a16="http://schemas.microsoft.com/office/drawing/2014/main" val="926917070"/>
                    </a:ext>
                  </a:extLst>
                </a:gridCol>
                <a:gridCol w="1882588">
                  <a:extLst>
                    <a:ext uri="{9D8B030D-6E8A-4147-A177-3AD203B41FA5}">
                      <a16:colId xmlns:a16="http://schemas.microsoft.com/office/drawing/2014/main" val="496980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Seeing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/>
                        <a:t>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CL (3s, 500 Hz)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 (3s, 1000 Hz)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CL (4s, 500 Hz)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17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1″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/>
                        <a:t>0.0218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0.2554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0.2954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0.1147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2″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0.0070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/>
                        <a:t>0.1806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0.2295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0.0504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79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3″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/>
                        <a:t>0.0040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0.1200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0.1337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99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4″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/>
                        <a:t>0.0026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0.1416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0.1690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0.0189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329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0E2C20-0CD7-9652-B6B1-E373AAB88CCD}"/>
              </a:ext>
            </a:extLst>
          </p:cNvPr>
          <p:cNvSpPr txBox="1"/>
          <p:nvPr/>
        </p:nvSpPr>
        <p:spPr>
          <a:xfrm>
            <a:off x="4062237" y="930376"/>
            <a:ext cx="4067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000" b="1" dirty="0"/>
              <a:t>Encircled Enery </a:t>
            </a:r>
          </a:p>
          <a:p>
            <a:r>
              <a:rPr lang="en-CH" sz="2000" dirty="0"/>
              <a:t>is 3x3 pixels area around the center</a:t>
            </a:r>
          </a:p>
        </p:txBody>
      </p:sp>
    </p:spTree>
    <p:extLst>
      <p:ext uri="{BB962C8B-B14F-4D97-AF65-F5344CB8AC3E}">
        <p14:creationId xmlns:p14="http://schemas.microsoft.com/office/powerpoint/2010/main" val="233524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B8D24-55D5-2B9E-B680-CD669BF4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9390-6C48-2645-BC03-3E42821CBBE9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DD023-6F3D-029B-76C4-D60FE4E3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13</a:t>
            </a:fld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1F9CA-6BC6-BC76-07C6-5DFAF5C816B3}"/>
              </a:ext>
            </a:extLst>
          </p:cNvPr>
          <p:cNvSpPr txBox="1"/>
          <p:nvPr/>
        </p:nvSpPr>
        <p:spPr>
          <a:xfrm>
            <a:off x="5149074" y="326229"/>
            <a:ext cx="189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M</a:t>
            </a:r>
            <a:r>
              <a:rPr lang="en-CH" sz="2000" b="1" dirty="0"/>
              <a:t>issed frames</a:t>
            </a:r>
            <a:endParaRPr lang="en-GB" sz="2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18A680-5010-FC6F-928D-F09759AD5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549"/>
              </p:ext>
            </p:extLst>
          </p:nvPr>
        </p:nvGraphicFramePr>
        <p:xfrm>
          <a:off x="1333994" y="1481173"/>
          <a:ext cx="9524012" cy="2834640"/>
        </p:xfrm>
        <a:graphic>
          <a:graphicData uri="http://schemas.openxmlformats.org/drawingml/2006/table">
            <a:tbl>
              <a:tblPr/>
              <a:tblGrid>
                <a:gridCol w="934328">
                  <a:extLst>
                    <a:ext uri="{9D8B030D-6E8A-4147-A177-3AD203B41FA5}">
                      <a16:colId xmlns:a16="http://schemas.microsoft.com/office/drawing/2014/main" val="1728442187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2569920267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2329588129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926917070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496980916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3558302753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385608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Seeing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CL (3s, 1000 Hz)/CRED3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CL (3s, 500 Hz)/CRED3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CL (4s, 500 Hz)/OCAM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89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Missed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Duplicate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Missed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Duplicate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Missed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Duplicate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17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1″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1339.2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187.5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2″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191.3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979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/>
                        <a:t>3″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72.9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999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dirty="0"/>
                        <a:t>4″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320.2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106.5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329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b="1" dirty="0"/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480.9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132.3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56.6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49.8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109.5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17.5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8835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378FB1-471E-5D9D-953C-F2E5280B3168}"/>
              </a:ext>
            </a:extLst>
          </p:cNvPr>
          <p:cNvSpPr txBox="1"/>
          <p:nvPr/>
        </p:nvSpPr>
        <p:spPr>
          <a:xfrm>
            <a:off x="3047011" y="815661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</a:t>
            </a:r>
            <a:r>
              <a:rPr lang="en-CH" dirty="0"/>
              <a:t>issed </a:t>
            </a:r>
            <a:r>
              <a:rPr lang="en-CH" sz="2000" dirty="0"/>
              <a:t>frames </a:t>
            </a:r>
            <a:r>
              <a:rPr lang="en-CH" dirty="0"/>
              <a:t>&amp; duplicate frame during the day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D3A89C6-9269-DFFB-FAA3-7EC287B58E0A}"/>
              </a:ext>
            </a:extLst>
          </p:cNvPr>
          <p:cNvSpPr/>
          <p:nvPr/>
        </p:nvSpPr>
        <p:spPr>
          <a:xfrm rot="16200000">
            <a:off x="3234541" y="3798482"/>
            <a:ext cx="693717" cy="19072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C3A15-18E3-F96C-38E3-7E8ADAB441F0}"/>
              </a:ext>
            </a:extLst>
          </p:cNvPr>
          <p:cNvSpPr txBox="1"/>
          <p:nvPr/>
        </p:nvSpPr>
        <p:spPr>
          <a:xfrm>
            <a:off x="2390432" y="5248005"/>
            <a:ext cx="2381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~ </a:t>
            </a:r>
            <a:r>
              <a:rPr lang="en-CH" b="1" dirty="0"/>
              <a:t>610</a:t>
            </a:r>
            <a:r>
              <a:rPr lang="en-CH" dirty="0"/>
              <a:t> out 5000 frames</a:t>
            </a:r>
          </a:p>
          <a:p>
            <a:r>
              <a:rPr lang="en-CH" b="1" dirty="0"/>
              <a:t>~ 12.2%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C49D10C-3B7A-6D8D-6145-1E1EA5CB087D}"/>
              </a:ext>
            </a:extLst>
          </p:cNvPr>
          <p:cNvSpPr/>
          <p:nvPr/>
        </p:nvSpPr>
        <p:spPr>
          <a:xfrm rot="16200000">
            <a:off x="5972486" y="3798482"/>
            <a:ext cx="693717" cy="19072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F9B148F-AC17-12A3-5D80-E1D48BD3540B}"/>
              </a:ext>
            </a:extLst>
          </p:cNvPr>
          <p:cNvSpPr/>
          <p:nvPr/>
        </p:nvSpPr>
        <p:spPr>
          <a:xfrm rot="16200000">
            <a:off x="9217351" y="3828299"/>
            <a:ext cx="693717" cy="19072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F2690-02C4-6854-9571-20289A1AE6FE}"/>
              </a:ext>
            </a:extLst>
          </p:cNvPr>
          <p:cNvSpPr txBox="1"/>
          <p:nvPr/>
        </p:nvSpPr>
        <p:spPr>
          <a:xfrm>
            <a:off x="5149074" y="5248004"/>
            <a:ext cx="24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~106 </a:t>
            </a:r>
            <a:r>
              <a:rPr lang="en-CH" dirty="0"/>
              <a:t>out 5000 frames</a:t>
            </a:r>
          </a:p>
          <a:p>
            <a:r>
              <a:rPr lang="en-CH" b="1" dirty="0"/>
              <a:t>~ 2.1%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D9B34-9D35-0EF0-1B9D-B6110CA612E6}"/>
              </a:ext>
            </a:extLst>
          </p:cNvPr>
          <p:cNvSpPr txBox="1"/>
          <p:nvPr/>
        </p:nvSpPr>
        <p:spPr>
          <a:xfrm>
            <a:off x="8050384" y="5248003"/>
            <a:ext cx="2335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~127 </a:t>
            </a:r>
            <a:r>
              <a:rPr lang="en-CH" dirty="0"/>
              <a:t>out 5000 frames</a:t>
            </a:r>
          </a:p>
          <a:p>
            <a:r>
              <a:rPr lang="en-CH" b="1" dirty="0"/>
              <a:t>~ 2.5%</a:t>
            </a:r>
          </a:p>
        </p:txBody>
      </p:sp>
    </p:spTree>
    <p:extLst>
      <p:ext uri="{BB962C8B-B14F-4D97-AF65-F5344CB8AC3E}">
        <p14:creationId xmlns:p14="http://schemas.microsoft.com/office/powerpoint/2010/main" val="403309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CC8C-4A04-EC5D-10D8-EA963AED1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C593C-12BD-AC57-A041-09E76F02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3DC-4ECC-BC4D-B5AE-E9E713B199D6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717E26-E32B-B769-3DE2-1F270A94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14</a:t>
            </a:fld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F9748-E198-1439-CEF9-276822697A3B}"/>
              </a:ext>
            </a:extLst>
          </p:cNvPr>
          <p:cNvSpPr txBox="1"/>
          <p:nvPr/>
        </p:nvSpPr>
        <p:spPr>
          <a:xfrm>
            <a:off x="5354675" y="308980"/>
            <a:ext cx="148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On Sky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5F3D5-2352-F12B-F884-C1FFD29163B0}"/>
              </a:ext>
            </a:extLst>
          </p:cNvPr>
          <p:cNvSpPr txBox="1"/>
          <p:nvPr/>
        </p:nvSpPr>
        <p:spPr>
          <a:xfrm>
            <a:off x="4971617" y="978465"/>
            <a:ext cx="2553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3s pyramid speed: 1000 Hz</a:t>
            </a:r>
          </a:p>
          <a:p>
            <a:r>
              <a:rPr lang="en-CH" sz="1600" dirty="0"/>
              <a:t>4s pyramid speed: 500Hz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14741-263F-DB34-0C69-3E511A6883E7}"/>
              </a:ext>
            </a:extLst>
          </p:cNvPr>
          <p:cNvSpPr txBox="1"/>
          <p:nvPr/>
        </p:nvSpPr>
        <p:spPr>
          <a:xfrm>
            <a:off x="6837325" y="5266898"/>
            <a:ext cx="46346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the 3s pyramid could not work on sky?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NIR pupil conjugation issue?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NIR pupil vignetting?</a:t>
            </a:r>
          </a:p>
          <a:p>
            <a:pPr marL="285750" indent="-285750" algn="l" rtl="0" fontAlgn="base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Too many missed frames?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CH" dirty="0"/>
          </a:p>
        </p:txBody>
      </p:sp>
      <p:pic>
        <p:nvPicPr>
          <p:cNvPr id="14" name="Picture 13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0CBAF0D8-70CC-E183-67BA-0D050945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40" y="1693441"/>
            <a:ext cx="9086193" cy="30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5D96-3B12-381F-0384-F5D57B79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33C70-0315-879A-2294-1BBB6F14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A787-6043-E445-A716-12284767AC98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88A56-0DCD-5D16-FED7-0DCD8611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15</a:t>
            </a:fld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35A7E-F1CE-4591-B278-17E576F1690E}"/>
              </a:ext>
            </a:extLst>
          </p:cNvPr>
          <p:cNvSpPr txBox="1"/>
          <p:nvPr/>
        </p:nvSpPr>
        <p:spPr>
          <a:xfrm>
            <a:off x="5149074" y="326229"/>
            <a:ext cx="1893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M</a:t>
            </a:r>
            <a:r>
              <a:rPr lang="en-CH" sz="2000" b="1" dirty="0"/>
              <a:t>issed frames</a:t>
            </a:r>
            <a:endParaRPr lang="en-GB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9AFE5-A321-D1FF-C8E3-0F77D984F52E}"/>
              </a:ext>
            </a:extLst>
          </p:cNvPr>
          <p:cNvSpPr txBox="1"/>
          <p:nvPr/>
        </p:nvSpPr>
        <p:spPr>
          <a:xfrm>
            <a:off x="3132117" y="843212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</a:t>
            </a:r>
            <a:r>
              <a:rPr lang="en-CH" dirty="0"/>
              <a:t>issed </a:t>
            </a:r>
            <a:r>
              <a:rPr lang="en-CH" sz="2000" dirty="0"/>
              <a:t>frames </a:t>
            </a:r>
            <a:r>
              <a:rPr lang="en-CH" dirty="0"/>
              <a:t>&amp; duplicate frame during the night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7A8ABB-3CA9-4F17-75B3-AE4E4E2E2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28526"/>
              </p:ext>
            </p:extLst>
          </p:nvPr>
        </p:nvGraphicFramePr>
        <p:xfrm>
          <a:off x="3317878" y="1668664"/>
          <a:ext cx="5726456" cy="1371600"/>
        </p:xfrm>
        <a:graphic>
          <a:graphicData uri="http://schemas.openxmlformats.org/drawingml/2006/table">
            <a:tbl>
              <a:tblPr/>
              <a:tblGrid>
                <a:gridCol w="1431614">
                  <a:extLst>
                    <a:ext uri="{9D8B030D-6E8A-4147-A177-3AD203B41FA5}">
                      <a16:colId xmlns:a16="http://schemas.microsoft.com/office/drawing/2014/main" val="1163003599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513363643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2831432013"/>
                    </a:ext>
                  </a:extLst>
                </a:gridCol>
                <a:gridCol w="1431614">
                  <a:extLst>
                    <a:ext uri="{9D8B030D-6E8A-4147-A177-3AD203B41FA5}">
                      <a16:colId xmlns:a16="http://schemas.microsoft.com/office/drawing/2014/main" val="25093889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CL (3s, 1000 Hz)/CRED3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CL (4s, 500 Hz)/OCAM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54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Missed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Duplicate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Missed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Duplicate frames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18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dirty="0"/>
                        <a:t>438.8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158112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99646130-E405-8C71-628B-88787FEAEB3E}"/>
              </a:ext>
            </a:extLst>
          </p:cNvPr>
          <p:cNvSpPr/>
          <p:nvPr/>
        </p:nvSpPr>
        <p:spPr>
          <a:xfrm rot="16200000">
            <a:off x="4338127" y="2663381"/>
            <a:ext cx="693717" cy="19072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C28FE-D050-BE87-C704-970A91432E5A}"/>
              </a:ext>
            </a:extLst>
          </p:cNvPr>
          <p:cNvSpPr txBox="1"/>
          <p:nvPr/>
        </p:nvSpPr>
        <p:spPr>
          <a:xfrm>
            <a:off x="3521706" y="4183296"/>
            <a:ext cx="2381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~</a:t>
            </a:r>
            <a:r>
              <a:rPr lang="en-CH" dirty="0"/>
              <a:t> </a:t>
            </a:r>
            <a:r>
              <a:rPr lang="en-CH" b="1" dirty="0"/>
              <a:t>753</a:t>
            </a:r>
            <a:r>
              <a:rPr lang="en-CH" dirty="0"/>
              <a:t> out 5000 frames</a:t>
            </a:r>
          </a:p>
          <a:p>
            <a:r>
              <a:rPr lang="en-CH" b="1" dirty="0"/>
              <a:t>~ 15%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25BF485-9499-7D21-53FA-865DD2A7EC2F}"/>
              </a:ext>
            </a:extLst>
          </p:cNvPr>
          <p:cNvSpPr/>
          <p:nvPr/>
        </p:nvSpPr>
        <p:spPr>
          <a:xfrm rot="16200000">
            <a:off x="7160158" y="2663381"/>
            <a:ext cx="693717" cy="190721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50A0A-76BB-80DB-A99A-08F9BA7A5DBC}"/>
              </a:ext>
            </a:extLst>
          </p:cNvPr>
          <p:cNvSpPr txBox="1"/>
          <p:nvPr/>
        </p:nvSpPr>
        <p:spPr>
          <a:xfrm>
            <a:off x="6233658" y="4193716"/>
            <a:ext cx="2381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~ </a:t>
            </a:r>
            <a:r>
              <a:rPr lang="en-CH" b="1" dirty="0"/>
              <a:t>163</a:t>
            </a:r>
            <a:r>
              <a:rPr lang="en-CH" dirty="0"/>
              <a:t> out 5000 frames</a:t>
            </a:r>
          </a:p>
          <a:p>
            <a:r>
              <a:rPr lang="en-CH" b="1" dirty="0"/>
              <a:t>~ 3.3%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52121-C0AA-2A88-F704-CC3302F989D9}"/>
              </a:ext>
            </a:extLst>
          </p:cNvPr>
          <p:cNvSpPr txBox="1"/>
          <p:nvPr/>
        </p:nvSpPr>
        <p:spPr>
          <a:xfrm>
            <a:off x="4183326" y="5376318"/>
            <a:ext cx="382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Most of the times there was a missed frame after a duplicate frame </a:t>
            </a:r>
          </a:p>
        </p:txBody>
      </p:sp>
    </p:spTree>
    <p:extLst>
      <p:ext uri="{BB962C8B-B14F-4D97-AF65-F5344CB8AC3E}">
        <p14:creationId xmlns:p14="http://schemas.microsoft.com/office/powerpoint/2010/main" val="84604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F24CE-6510-0519-B73C-58ED8430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AB86-6D1B-2845-B5E9-09A32BB5313C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711392-55F2-BC88-7960-74EF8C73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16</a:t>
            </a:fld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C0BB-8A36-688E-2C9A-7FBE9829E789}"/>
              </a:ext>
            </a:extLst>
          </p:cNvPr>
          <p:cNvSpPr txBox="1"/>
          <p:nvPr/>
        </p:nvSpPr>
        <p:spPr>
          <a:xfrm>
            <a:off x="916132" y="390119"/>
            <a:ext cx="585166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To Do for next time:</a:t>
            </a:r>
          </a:p>
          <a:p>
            <a:endParaRPr lang="en-CH" b="1" dirty="0"/>
          </a:p>
          <a:p>
            <a:pPr marL="285750" indent="-285750">
              <a:buFontTx/>
              <a:buChar char="-"/>
            </a:pPr>
            <a:r>
              <a:rPr lang="en-CH" b="1" dirty="0"/>
              <a:t>Fix the saving of full calibration with all the frames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Complete telemetry with slopes and frame counter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Record data while closing the loop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Reduce the missed frames &amp; jitter - put code in DAO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Synchronize taking data from 3s and 4s pyramid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Synchronize with turbulence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PSF centering algorithm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Make a workbook to take the data</a:t>
            </a:r>
            <a:r>
              <a:rPr lang="en-CH" b="1" dirty="0"/>
              <a:t> </a:t>
            </a:r>
          </a:p>
          <a:p>
            <a:pPr marL="285750" indent="-285750">
              <a:buFontTx/>
              <a:buChar char="-"/>
            </a:pPr>
            <a:endParaRPr lang="en-CH" b="1" dirty="0"/>
          </a:p>
          <a:p>
            <a:pPr marL="285750" indent="-285750">
              <a:buFontTx/>
              <a:buChar char="-"/>
            </a:pPr>
            <a:r>
              <a:rPr lang="en-CH" b="1" dirty="0"/>
              <a:t>Optical gains for 4s pyramid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Analysing the data from 7th August</a:t>
            </a:r>
          </a:p>
          <a:p>
            <a:pPr marL="285750" indent="-285750">
              <a:buFontTx/>
              <a:buChar char="-"/>
            </a:pPr>
            <a:r>
              <a:rPr lang="en-CH" b="1" dirty="0"/>
              <a:t>Internal turbulence injection studying</a:t>
            </a:r>
          </a:p>
          <a:p>
            <a:pPr marL="285750" indent="-285750">
              <a:buFontTx/>
              <a:buChar char="-"/>
            </a:pPr>
            <a:endParaRPr lang="en-CH" b="1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5044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572240-DBA1-C6AC-8AF8-F9E6004A78C0}"/>
              </a:ext>
            </a:extLst>
          </p:cNvPr>
          <p:cNvGrpSpPr/>
          <p:nvPr/>
        </p:nvGrpSpPr>
        <p:grpSpPr>
          <a:xfrm>
            <a:off x="3450167" y="1444624"/>
            <a:ext cx="5291666" cy="3968751"/>
            <a:chOff x="3450167" y="1444624"/>
            <a:chExt cx="5291666" cy="3968751"/>
          </a:xfrm>
        </p:grpSpPr>
        <p:pic>
          <p:nvPicPr>
            <p:cNvPr id="2" name="Picture 1" descr="A close-up of a picture of a sphere&#10;&#10;Description automatically generated with medium confidence">
              <a:extLst>
                <a:ext uri="{FF2B5EF4-FFF2-40B4-BE49-F238E27FC236}">
                  <a16:creationId xmlns:a16="http://schemas.microsoft.com/office/drawing/2014/main" id="{97AF4763-3951-7A15-43CD-0B39F6B47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167" y="1444624"/>
              <a:ext cx="5291666" cy="396875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E7FC8D-CC38-4C3B-5E2C-982525814FE3}"/>
                </a:ext>
              </a:extLst>
            </p:cNvPr>
            <p:cNvSpPr/>
            <p:nvPr/>
          </p:nvSpPr>
          <p:spPr>
            <a:xfrm>
              <a:off x="5998866" y="1698171"/>
              <a:ext cx="904352" cy="190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404C6-EB43-DE9D-0D5F-1D7882A8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E2EBB-AE8D-0D47-A1F4-15FC0699708C}" type="datetime1">
              <a:rPr lang="de-CH" smtClean="0"/>
              <a:t>21.08.25</a:t>
            </a:fld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7E2E-5AA1-CFD1-6119-0CB151D7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2</a:t>
            </a:fld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66AFB-816A-142A-B760-7270CD0F58ED}"/>
              </a:ext>
            </a:extLst>
          </p:cNvPr>
          <p:cNvSpPr txBox="1"/>
          <p:nvPr/>
        </p:nvSpPr>
        <p:spPr>
          <a:xfrm>
            <a:off x="3327653" y="367611"/>
            <a:ext cx="534242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First image </a:t>
            </a:r>
          </a:p>
          <a:p>
            <a:pPr algn="ctr"/>
            <a:r>
              <a:rPr lang="en-US" sz="2000" dirty="0"/>
              <a:t>after increasing the pupil sampling to 35 pixels 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3488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icture of a sphere&#10;&#10;Description automatically generated with medium confidence">
            <a:extLst>
              <a:ext uri="{FF2B5EF4-FFF2-40B4-BE49-F238E27FC236}">
                <a16:creationId xmlns:a16="http://schemas.microsoft.com/office/drawing/2014/main" id="{3A4E1194-C9A9-DF1C-6242-FA688740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4"/>
            <a:ext cx="5291666" cy="3968751"/>
          </a:xfrm>
          <a:prstGeom prst="rect">
            <a:avLst/>
          </a:prstGeom>
        </p:spPr>
      </p:pic>
      <p:pic>
        <p:nvPicPr>
          <p:cNvPr id="8" name="Picture 7" descr="A close-up of a picture&#10;&#10;Description automatically generated">
            <a:extLst>
              <a:ext uri="{FF2B5EF4-FFF2-40B4-BE49-F238E27FC236}">
                <a16:creationId xmlns:a16="http://schemas.microsoft.com/office/drawing/2014/main" id="{D50DFB59-7FA2-6580-EA75-72536A84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4"/>
            <a:ext cx="5291667" cy="3968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ADECF1-9D1C-9242-0D70-2FE7D9398092}"/>
              </a:ext>
            </a:extLst>
          </p:cNvPr>
          <p:cNvSpPr txBox="1"/>
          <p:nvPr/>
        </p:nvSpPr>
        <p:spPr>
          <a:xfrm>
            <a:off x="2886277" y="531588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000" b="1" dirty="0"/>
              <a:t>Finding a good flat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424E6F9-6057-5629-6798-5AEF4A96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6D6E-A0A1-8340-91E9-FCF619991124}" type="datetime1">
              <a:rPr lang="de-CH" smtClean="0"/>
              <a:t>21.08.25</a:t>
            </a:fld>
            <a:endParaRPr lang="en-C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80AC72-41C1-CE0F-3179-48E8D232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3</a:t>
            </a:fld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7284D-ACD8-7E4E-A2C8-283BCA2ED603}"/>
              </a:ext>
            </a:extLst>
          </p:cNvPr>
          <p:cNvSpPr txBox="1"/>
          <p:nvPr/>
        </p:nvSpPr>
        <p:spPr>
          <a:xfrm>
            <a:off x="2425978" y="5957080"/>
            <a:ext cx="681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After repeated closing the loop on first 5-10 modes and calibrations</a:t>
            </a: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D2970575-9406-BAC7-C6D2-C8E91F0A918C}"/>
              </a:ext>
            </a:extLst>
          </p:cNvPr>
          <p:cNvSpPr/>
          <p:nvPr/>
        </p:nvSpPr>
        <p:spPr>
          <a:xfrm>
            <a:off x="4079628" y="5413375"/>
            <a:ext cx="3506875" cy="424717"/>
          </a:xfrm>
          <a:prstGeom prst="curved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80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7C7DD4-E0BB-5C54-93FB-5A35A421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80" y="1407607"/>
            <a:ext cx="57150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34E2B-D691-EC98-4FCC-CA30F9BA260D}"/>
              </a:ext>
            </a:extLst>
          </p:cNvPr>
          <p:cNvSpPr txBox="1"/>
          <p:nvPr/>
        </p:nvSpPr>
        <p:spPr>
          <a:xfrm>
            <a:off x="2740632" y="547148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000" b="1" dirty="0"/>
              <a:t>Push-Pull Calibrations</a:t>
            </a:r>
          </a:p>
        </p:txBody>
      </p:sp>
      <p:sp>
        <p:nvSpPr>
          <p:cNvPr id="16" name="ZoneTexte 5">
            <a:extLst>
              <a:ext uri="{FF2B5EF4-FFF2-40B4-BE49-F238E27FC236}">
                <a16:creationId xmlns:a16="http://schemas.microsoft.com/office/drawing/2014/main" id="{0938CC34-AA86-65C7-038C-0F88FD7B63A4}"/>
              </a:ext>
            </a:extLst>
          </p:cNvPr>
          <p:cNvSpPr txBox="1"/>
          <p:nvPr/>
        </p:nvSpPr>
        <p:spPr>
          <a:xfrm>
            <a:off x="7046177" y="1662959"/>
            <a:ext cx="4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Calibration procedure: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Took</a:t>
            </a:r>
            <a:r>
              <a:rPr lang="fr-FR" dirty="0"/>
              <a:t> 100 measurements of push and pull for </a:t>
            </a:r>
            <a:r>
              <a:rPr lang="fr-FR" dirty="0" err="1"/>
              <a:t>each</a:t>
            </a:r>
            <a:r>
              <a:rPr lang="fr-FR" dirty="0"/>
              <a:t> of the first 150 modes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B04026F-0C66-809A-4A8E-7561ACC6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881EA-FD9D-0D40-B902-F0C4DAB63F26}" type="datetime1">
              <a:rPr lang="de-CH" smtClean="0"/>
              <a:t>21.08.25</a:t>
            </a:fld>
            <a:endParaRPr lang="en-CH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75B45D-2339-3C6C-733D-E962F932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530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sk&#10;&#10;Description automatically generated">
            <a:extLst>
              <a:ext uri="{FF2B5EF4-FFF2-40B4-BE49-F238E27FC236}">
                <a16:creationId xmlns:a16="http://schemas.microsoft.com/office/drawing/2014/main" id="{AD8C217F-4F04-AAFA-16F9-6EFA593E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CD720-045C-513D-8C92-9CB11356F78F}"/>
              </a:ext>
            </a:extLst>
          </p:cNvPr>
          <p:cNvSpPr txBox="1"/>
          <p:nvPr/>
        </p:nvSpPr>
        <p:spPr>
          <a:xfrm>
            <a:off x="2740632" y="547148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000" b="1" dirty="0"/>
              <a:t>Valid Pixels Mask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1B75-BC87-DC76-E0FF-83622DE2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496-23C9-7741-84DB-A807D692EDFD}" type="datetime1">
              <a:rPr lang="de-CH" smtClean="0"/>
              <a:t>21.08.25</a:t>
            </a:fld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E7563-F207-5F8B-019F-A995246F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807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E300D-229E-39B7-7BF7-63720EEA1755}"/>
              </a:ext>
            </a:extLst>
          </p:cNvPr>
          <p:cNvSpPr txBox="1"/>
          <p:nvPr/>
        </p:nvSpPr>
        <p:spPr>
          <a:xfrm>
            <a:off x="566057" y="478971"/>
            <a:ext cx="326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 dirty="0"/>
              <a:t>Problem in the calibration!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9A6A3-CCD4-1F53-B2FA-209A0FDF46B5}"/>
              </a:ext>
            </a:extLst>
          </p:cNvPr>
          <p:cNvSpPr txBox="1"/>
          <p:nvPr/>
        </p:nvSpPr>
        <p:spPr>
          <a:xfrm>
            <a:off x="1164771" y="1360715"/>
            <a:ext cx="899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The full images during calibrations were NOT saved, only the masked images were saved. </a:t>
            </a:r>
          </a:p>
          <a:p>
            <a:r>
              <a:rPr lang="en-CH" dirty="0"/>
              <a:t>And the mask was changed after.</a:t>
            </a:r>
          </a:p>
        </p:txBody>
      </p:sp>
      <p:pic>
        <p:nvPicPr>
          <p:cNvPr id="6" name="Picture 5" descr="A yellow circles on a purple background&#10;&#10;Description automatically generated">
            <a:extLst>
              <a:ext uri="{FF2B5EF4-FFF2-40B4-BE49-F238E27FC236}">
                <a16:creationId xmlns:a16="http://schemas.microsoft.com/office/drawing/2014/main" id="{3501AE6D-3871-4B25-6230-9C9018B5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59" y="2519458"/>
            <a:ext cx="3841200" cy="2880900"/>
          </a:xfrm>
          <a:prstGeom prst="rect">
            <a:avLst/>
          </a:prstGeom>
        </p:spPr>
      </p:pic>
      <p:pic>
        <p:nvPicPr>
          <p:cNvPr id="8" name="Picture 7" descr="A yellow circles on a purple background&#10;&#10;Description automatically generated">
            <a:extLst>
              <a:ext uri="{FF2B5EF4-FFF2-40B4-BE49-F238E27FC236}">
                <a16:creationId xmlns:a16="http://schemas.microsoft.com/office/drawing/2014/main" id="{D5FB1806-A3EE-0915-F223-F203DF22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9" y="2519458"/>
            <a:ext cx="3840000" cy="2880000"/>
          </a:xfrm>
          <a:prstGeom prst="rect">
            <a:avLst/>
          </a:prstGeom>
        </p:spPr>
      </p:pic>
      <p:pic>
        <p:nvPicPr>
          <p:cNvPr id="10" name="Picture 9" descr="A yellow circles on a purple background&#10;&#10;Description automatically generated">
            <a:extLst>
              <a:ext uri="{FF2B5EF4-FFF2-40B4-BE49-F238E27FC236}">
                <a16:creationId xmlns:a16="http://schemas.microsoft.com/office/drawing/2014/main" id="{443FD61E-F35F-30D2-91F2-A01D2AD8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89" y="2519458"/>
            <a:ext cx="3840000" cy="288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FB9C3D-A2E8-E605-E769-26BF2EB64972}"/>
              </a:ext>
            </a:extLst>
          </p:cNvPr>
          <p:cNvCxnSpPr>
            <a:cxnSpLocks/>
          </p:cNvCxnSpPr>
          <p:nvPr/>
        </p:nvCxnSpPr>
        <p:spPr>
          <a:xfrm flipH="1">
            <a:off x="7904043" y="3678148"/>
            <a:ext cx="2030493" cy="2233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8A054-7A7C-80DE-BD4B-DB4D77707309}"/>
              </a:ext>
            </a:extLst>
          </p:cNvPr>
          <p:cNvCxnSpPr>
            <a:cxnSpLocks/>
          </p:cNvCxnSpPr>
          <p:nvPr/>
        </p:nvCxnSpPr>
        <p:spPr>
          <a:xfrm flipH="1">
            <a:off x="7848022" y="4054040"/>
            <a:ext cx="1457172" cy="1750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9B57FA-D42D-2B38-0C05-28B4C190CFC9}"/>
              </a:ext>
            </a:extLst>
          </p:cNvPr>
          <p:cNvCxnSpPr>
            <a:cxnSpLocks/>
          </p:cNvCxnSpPr>
          <p:nvPr/>
        </p:nvCxnSpPr>
        <p:spPr>
          <a:xfrm flipH="1">
            <a:off x="7993294" y="4271913"/>
            <a:ext cx="1755493" cy="17590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A02D01-1F28-4AF2-03BB-E8E7AF5C35DF}"/>
              </a:ext>
            </a:extLst>
          </p:cNvPr>
          <p:cNvSpPr txBox="1"/>
          <p:nvPr/>
        </p:nvSpPr>
        <p:spPr>
          <a:xfrm>
            <a:off x="3970681" y="5804899"/>
            <a:ext cx="383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  <a:r>
              <a:rPr lang="en-CH" dirty="0"/>
              <a:t>eros added in the interaction matrix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9A260DAD-B4DC-C454-A7B2-4836EC2F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93C2-364C-4748-A0DE-78E80E8BF0AC}" type="datetime1">
              <a:rPr lang="de-CH" smtClean="0"/>
              <a:t>21.08.25</a:t>
            </a:fld>
            <a:endParaRPr lang="en-CH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7D48324-079B-7A0D-7974-FDAC3C5F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749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mode of slope&#10;&#10;Description automatically generated with medium confidence">
            <a:extLst>
              <a:ext uri="{FF2B5EF4-FFF2-40B4-BE49-F238E27FC236}">
                <a16:creationId xmlns:a16="http://schemas.microsoft.com/office/drawing/2014/main" id="{01F87854-EBE0-4B46-1452-7C4785AB3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4624"/>
            <a:ext cx="5291666" cy="3968751"/>
          </a:xfrm>
          <a:prstGeom prst="rect">
            <a:avLst/>
          </a:prstGeom>
        </p:spPr>
      </p:pic>
      <p:pic>
        <p:nvPicPr>
          <p:cNvPr id="5" name="Picture 4" descr="A purple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098E6BF5-6E6B-BACF-38C8-D407F6DD8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44624"/>
            <a:ext cx="5291667" cy="3968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640CF-6E42-57D0-356E-1E41DD52BD41}"/>
              </a:ext>
            </a:extLst>
          </p:cNvPr>
          <p:cNvSpPr txBox="1"/>
          <p:nvPr/>
        </p:nvSpPr>
        <p:spPr>
          <a:xfrm>
            <a:off x="3730628" y="606175"/>
            <a:ext cx="505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There are some zeros in the the interaction matrix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38673-339E-50C7-2067-C0EFC573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9AC2F-776C-2944-AEE3-4FFB8E5AD4A3}" type="datetime1">
              <a:rPr lang="de-CH" smtClean="0"/>
              <a:t>21.08.25</a:t>
            </a:fld>
            <a:endParaRPr lang="en-CH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047A3-B200-AFB5-4AAE-AF11F948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5315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2270-DF5E-A94C-CC88-23954D9F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07B2-E64D-2C48-A524-8FDE7559B847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17952-8A1C-4E55-FAB0-188C9F31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8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3DB50-4299-9BCA-EF34-E69E648EA7FB}"/>
              </a:ext>
            </a:extLst>
          </p:cNvPr>
          <p:cNvSpPr txBox="1"/>
          <p:nvPr/>
        </p:nvSpPr>
        <p:spPr>
          <a:xfrm>
            <a:off x="4059534" y="462224"/>
            <a:ext cx="413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Applying Turbulence through DAO GUI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2FC9122-190F-5A51-5E62-0B44DE879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868957"/>
              </p:ext>
            </p:extLst>
          </p:nvPr>
        </p:nvGraphicFramePr>
        <p:xfrm>
          <a:off x="8826641" y="2115533"/>
          <a:ext cx="2527159" cy="2103120"/>
        </p:xfrm>
        <a:graphic>
          <a:graphicData uri="http://schemas.openxmlformats.org/drawingml/2006/table">
            <a:tbl>
              <a:tblPr/>
              <a:tblGrid>
                <a:gridCol w="1271115">
                  <a:extLst>
                    <a:ext uri="{9D8B030D-6E8A-4147-A177-3AD203B41FA5}">
                      <a16:colId xmlns:a16="http://schemas.microsoft.com/office/drawing/2014/main" val="2884770915"/>
                    </a:ext>
                  </a:extLst>
                </a:gridCol>
                <a:gridCol w="1256044">
                  <a:extLst>
                    <a:ext uri="{9D8B030D-6E8A-4147-A177-3AD203B41FA5}">
                      <a16:colId xmlns:a16="http://schemas.microsoft.com/office/drawing/2014/main" val="392950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800" dirty="0"/>
                        <a:t>Applied</a:t>
                      </a:r>
                    </a:p>
                    <a:p>
                      <a:r>
                        <a:rPr lang="en-GB" sz="1800" dirty="0"/>
                        <a:t> seeing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Estimated </a:t>
                      </a:r>
                    </a:p>
                    <a:p>
                      <a:r>
                        <a:rPr lang="en-GB" sz="1800" dirty="0"/>
                        <a:t>seeing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607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1800" dirty="0"/>
                        <a:t>4.0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2.40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06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1800" dirty="0"/>
                        <a:t>3.0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1.92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79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1800" dirty="0"/>
                        <a:t>2.0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1.40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578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H" sz="1800" dirty="0"/>
                        <a:t>1.0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0.80</a:t>
                      </a:r>
                      <a:r>
                        <a:rPr lang="en-GB" sz="1800" dirty="0"/>
                        <a:t>″</a:t>
                      </a:r>
                      <a:endParaRPr lang="en-CH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308372"/>
                  </a:ext>
                </a:extLst>
              </a:tr>
            </a:tbl>
          </a:graphicData>
        </a:graphic>
      </p:graphicFrame>
      <p:pic>
        <p:nvPicPr>
          <p:cNvPr id="12" name="Picture 11" descr="A chart of a red circle&#10;&#10;Description automatically generated with medium confidence">
            <a:extLst>
              <a:ext uri="{FF2B5EF4-FFF2-40B4-BE49-F238E27FC236}">
                <a16:creationId xmlns:a16="http://schemas.microsoft.com/office/drawing/2014/main" id="{34541CDA-B5A9-A0B0-8E3A-5C3779BB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2" y="1208315"/>
            <a:ext cx="7772400" cy="2220685"/>
          </a:xfrm>
          <a:prstGeom prst="rect">
            <a:avLst/>
          </a:prstGeom>
        </p:spPr>
      </p:pic>
      <p:pic>
        <p:nvPicPr>
          <p:cNvPr id="14" name="Picture 13" descr="A chart of a colorful circle&#10;&#10;Description automatically generated with medium confidence">
            <a:extLst>
              <a:ext uri="{FF2B5EF4-FFF2-40B4-BE49-F238E27FC236}">
                <a16:creationId xmlns:a16="http://schemas.microsoft.com/office/drawing/2014/main" id="{1D7E57B8-CD2D-DB66-484D-9A695945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2" y="3758906"/>
            <a:ext cx="7772400" cy="2220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1EE24A-ECA7-BA5F-FECD-9F88F7FA1EB0}"/>
              </a:ext>
            </a:extLst>
          </p:cNvPr>
          <p:cNvSpPr txBox="1"/>
          <p:nvPr/>
        </p:nvSpPr>
        <p:spPr>
          <a:xfrm>
            <a:off x="8826641" y="4684582"/>
            <a:ext cx="25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CH" dirty="0"/>
              <a:t>late scale = 40 mas/pix</a:t>
            </a:r>
          </a:p>
        </p:txBody>
      </p:sp>
    </p:spTree>
    <p:extLst>
      <p:ext uri="{BB962C8B-B14F-4D97-AF65-F5344CB8AC3E}">
        <p14:creationId xmlns:p14="http://schemas.microsoft.com/office/powerpoint/2010/main" val="282066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BD44D-5C70-83A9-C403-277904C7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4414-C863-B944-A68E-FC0C11302B26}" type="datetime1">
              <a:rPr lang="de-CH" smtClean="0"/>
              <a:t>21.08.25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31CB7-3AD1-9C6B-2CC3-A65F4590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0C464-7AB7-9E47-A877-06DF3B466D28}" type="slidenum">
              <a:rPr lang="en-CH" smtClean="0"/>
              <a:t>9</a:t>
            </a:fld>
            <a:endParaRPr lang="en-CH"/>
          </a:p>
        </p:txBody>
      </p:sp>
      <p:pic>
        <p:nvPicPr>
          <p:cNvPr id="7" name="Picture 6" descr="A group of images of a group of dots&#10;&#10;Description automatically generated with medium confidence">
            <a:extLst>
              <a:ext uri="{FF2B5EF4-FFF2-40B4-BE49-F238E27FC236}">
                <a16:creationId xmlns:a16="http://schemas.microsoft.com/office/drawing/2014/main" id="{196453CF-19C5-D735-D7B5-D6B8D15F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2" y="237505"/>
            <a:ext cx="11475200" cy="645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5F2DB-BBFC-6CB4-27EF-8086A416FEFF}"/>
              </a:ext>
            </a:extLst>
          </p:cNvPr>
          <p:cNvSpPr txBox="1"/>
          <p:nvPr/>
        </p:nvSpPr>
        <p:spPr>
          <a:xfrm>
            <a:off x="388325" y="2933390"/>
            <a:ext cx="2471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Turbulence speed: 500 Hz</a:t>
            </a:r>
          </a:p>
          <a:p>
            <a:r>
              <a:rPr lang="en-CH" sz="1600" dirty="0"/>
              <a:t>3s pyramid speed: 500 Hz</a:t>
            </a:r>
          </a:p>
          <a:p>
            <a:r>
              <a:rPr lang="en-CH" sz="1600" dirty="0"/>
              <a:t>4s pyramid speed: 500Hz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3ECD2-7B08-0D23-5B62-D531096F381D}"/>
              </a:ext>
            </a:extLst>
          </p:cNvPr>
          <p:cNvSpPr txBox="1"/>
          <p:nvPr/>
        </p:nvSpPr>
        <p:spPr>
          <a:xfrm>
            <a:off x="346006" y="981642"/>
            <a:ext cx="2555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Closing loop </a:t>
            </a:r>
          </a:p>
          <a:p>
            <a:pPr algn="ctr"/>
            <a:r>
              <a:rPr lang="en-CH" b="1" dirty="0"/>
              <a:t>on injected turbulence</a:t>
            </a:r>
          </a:p>
          <a:p>
            <a:pPr algn="ctr"/>
            <a:r>
              <a:rPr lang="en-CH" b="1" dirty="0"/>
              <a:t>@ 500Hz</a:t>
            </a:r>
          </a:p>
        </p:txBody>
      </p:sp>
    </p:spTree>
    <p:extLst>
      <p:ext uri="{BB962C8B-B14F-4D97-AF65-F5344CB8AC3E}">
        <p14:creationId xmlns:p14="http://schemas.microsoft.com/office/powerpoint/2010/main" val="379817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8695</TotalTime>
  <Words>637</Words>
  <Application>Microsoft Macintosh PowerPoint</Application>
  <PresentationFormat>Widescreen</PresentationFormat>
  <Paragraphs>202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3sided Pyramid @ PAPYRUS Run 5th-9th August Data from 8th August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Muskan Shinde</dc:creator>
  <cp:lastModifiedBy>Muskan Shinde</cp:lastModifiedBy>
  <cp:revision>47</cp:revision>
  <dcterms:created xsi:type="dcterms:W3CDTF">2025-08-15T07:18:00Z</dcterms:created>
  <dcterms:modified xsi:type="dcterms:W3CDTF">2025-08-21T12:10:22Z</dcterms:modified>
</cp:coreProperties>
</file>